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674" r:id="rId4"/>
    <p:sldMasterId id="2147493703" r:id="rId5"/>
    <p:sldMasterId id="2147493670" r:id="rId6"/>
    <p:sldMasterId id="2147493639" r:id="rId7"/>
  </p:sldMasterIdLst>
  <p:notesMasterIdLst>
    <p:notesMasterId r:id="rId28"/>
  </p:notesMasterIdLst>
  <p:handoutMasterIdLst>
    <p:handoutMasterId r:id="rId29"/>
  </p:handoutMasterIdLst>
  <p:sldIdLst>
    <p:sldId id="293" r:id="rId8"/>
    <p:sldId id="304" r:id="rId9"/>
    <p:sldId id="315" r:id="rId10"/>
    <p:sldId id="316" r:id="rId11"/>
    <p:sldId id="317" r:id="rId12"/>
    <p:sldId id="318" r:id="rId13"/>
    <p:sldId id="309" r:id="rId14"/>
    <p:sldId id="310" r:id="rId15"/>
    <p:sldId id="311" r:id="rId16"/>
    <p:sldId id="325" r:id="rId17"/>
    <p:sldId id="299" r:id="rId18"/>
    <p:sldId id="319" r:id="rId19"/>
    <p:sldId id="320" r:id="rId20"/>
    <p:sldId id="301" r:id="rId21"/>
    <p:sldId id="321" r:id="rId22"/>
    <p:sldId id="322" r:id="rId23"/>
    <p:sldId id="323" r:id="rId24"/>
    <p:sldId id="307" r:id="rId25"/>
    <p:sldId id="324" r:id="rId26"/>
    <p:sldId id="326" r:id="rId2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an Richardson" initials="A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C78"/>
    <a:srgbClr val="B32317"/>
    <a:srgbClr val="80A1B6"/>
    <a:srgbClr val="B9B07D"/>
    <a:srgbClr val="8A1A0D"/>
    <a:srgbClr val="3C3C3B"/>
    <a:srgbClr val="57585A"/>
    <a:srgbClr val="574319"/>
    <a:srgbClr val="9EA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0" autoAdjust="0"/>
    <p:restoredTop sz="94585" autoAdjust="0"/>
  </p:normalViewPr>
  <p:slideViewPr>
    <p:cSldViewPr snapToGrid="0" snapToObjects="1">
      <p:cViewPr>
        <p:scale>
          <a:sx n="120" d="100"/>
          <a:sy n="120" d="100"/>
        </p:scale>
        <p:origin x="-134" y="10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-306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73ED587-36ED-4942-92AD-6A46E8D31D51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30694185-8176-4A52-A311-0898AA7C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48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7CEFF0BF-0A8A-480D-8C0A-8416544DAB21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2021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E010D2B8-29D5-4D45-9E77-63BE6FD8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0D2B8-29D5-4D45-9E77-63BE6FD83C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5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115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57585A"/>
                </a:solidFill>
                <a:latin typeface="Tw Cen MT"/>
                <a:cs typeface="Tw Cen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F15A84-0966-6E45-BA9E-0EC0BDEF89D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006330-F08F-B549-B284-59B722E3A2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42900" y="5892713"/>
            <a:ext cx="2714625" cy="724157"/>
          </a:xfrm>
          <a:prstGeom prst="rect">
            <a:avLst/>
          </a:prstGeom>
          <a:solidFill>
            <a:srgbClr val="164C78"/>
          </a:solidFill>
          <a:ln>
            <a:solidFill>
              <a:srgbClr val="164C7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0" y="4025900"/>
            <a:ext cx="5283200" cy="1193800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457200" rtl="0" eaLnBrk="1" latinLnBrk="0" hangingPunct="1">
              <a:lnSpc>
                <a:spcPct val="50000"/>
              </a:lnSpc>
              <a:spcBef>
                <a:spcPct val="0"/>
              </a:spcBef>
              <a:buFont typeface="Arial"/>
              <a:buNone/>
              <a:defRPr sz="2600" b="0" i="0" kern="1200" baseline="0">
                <a:solidFill>
                  <a:schemeClr val="bg1"/>
                </a:solidFill>
                <a:latin typeface="Tw Cen MT"/>
                <a:ea typeface="+mj-ea"/>
                <a:cs typeface="Tw Cen M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00" y="4114800"/>
            <a:ext cx="4686300" cy="110490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lnSpc>
                <a:spcPct val="50000"/>
              </a:lnSpc>
              <a:buFont typeface="Arial"/>
              <a:buNone/>
              <a:defRPr sz="2600" b="0" i="0" baseline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r>
              <a:rPr lang="en-US" dirty="0" smtClean="0"/>
              <a:t>Bullet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8" y="5995061"/>
            <a:ext cx="2424636" cy="5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3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A2924-88D4-4E3E-AD08-C438CAE46ED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8C541B-C10A-482D-995B-E294E87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0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19800" y="717191"/>
            <a:ext cx="2654300" cy="494991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457200" indent="-457200" algn="l">
              <a:lnSpc>
                <a:spcPct val="50000"/>
              </a:lnSpc>
              <a:buFont typeface="Arial"/>
              <a:buChar char="•"/>
              <a:defRPr sz="2600" b="0" i="0" baseline="0">
                <a:solidFill>
                  <a:srgbClr val="57585A"/>
                </a:solidFill>
                <a:latin typeface="Tw Cen MT"/>
                <a:cs typeface="Tw Cen MT"/>
              </a:defRPr>
            </a:lvl1pPr>
          </a:lstStyle>
          <a:p>
            <a:r>
              <a:rPr lang="en-US" dirty="0" smtClean="0"/>
              <a:t>Bullet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5626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7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32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9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03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00" y="47625"/>
            <a:ext cx="7772400" cy="8413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0795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758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2900" y="914400"/>
            <a:ext cx="8801100" cy="4100"/>
          </a:xfrm>
          <a:prstGeom prst="line">
            <a:avLst/>
          </a:prstGeom>
          <a:ln w="19050" cmpd="sng">
            <a:solidFill>
              <a:srgbClr val="5758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7BD-7612-974B-B432-EC691A69C597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3AC80-F7AA-6A45-9307-391DF71B9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8800" y="47625"/>
            <a:ext cx="7772400" cy="8413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7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3035300" cy="2197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17888" y="1214438"/>
            <a:ext cx="5486400" cy="804862"/>
          </a:xfrm>
        </p:spPr>
        <p:txBody>
          <a:bodyPr>
            <a:normAutofit/>
          </a:bodyPr>
          <a:lstStyle>
            <a:lvl1pPr marL="285750" indent="-285750">
              <a:buFont typeface="Arial"/>
              <a:buChar char="•"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2197099"/>
            <a:ext cx="3035300" cy="233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0" y="4530725"/>
            <a:ext cx="3035300" cy="2327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17888" y="3055938"/>
            <a:ext cx="5486400" cy="804862"/>
          </a:xfrm>
        </p:spPr>
        <p:txBody>
          <a:bodyPr>
            <a:normAutofit/>
          </a:bodyPr>
          <a:lstStyle>
            <a:lvl1pPr marL="285750" indent="-285750">
              <a:buFont typeface="Arial"/>
              <a:buChar char="•"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17888" y="5253038"/>
            <a:ext cx="5486400" cy="804862"/>
          </a:xfrm>
        </p:spPr>
        <p:txBody>
          <a:bodyPr>
            <a:normAutofit/>
          </a:bodyPr>
          <a:lstStyle>
            <a:lvl1pPr marL="285750" indent="-285750">
              <a:buFont typeface="Arial"/>
              <a:buChar char="•"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3417888" y="2501899"/>
            <a:ext cx="5486400" cy="50006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 i="0">
                <a:latin typeface="Tw Cen MT"/>
                <a:cs typeface="Tw Cen M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Bullet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3417888" y="4686300"/>
            <a:ext cx="5486400" cy="50006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 i="0">
                <a:latin typeface="Tw Cen MT"/>
                <a:cs typeface="Tw Cen M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Bullet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417888" y="660399"/>
            <a:ext cx="5486400" cy="50006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 i="0">
                <a:latin typeface="Tw Cen MT"/>
                <a:cs typeface="Tw Cen M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74416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27638" y="47625"/>
            <a:ext cx="5631962" cy="8413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27638" y="1079500"/>
            <a:ext cx="563196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758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2900" y="914400"/>
            <a:ext cx="8801100" cy="4100"/>
          </a:xfrm>
          <a:prstGeom prst="line">
            <a:avLst/>
          </a:prstGeom>
          <a:ln w="19050" cmpd="sng">
            <a:solidFill>
              <a:srgbClr val="5758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0" y="5869599"/>
            <a:ext cx="9144000" cy="781050"/>
          </a:xfrm>
          <a:prstGeom prst="rect">
            <a:avLst/>
          </a:prstGeom>
          <a:solidFill>
            <a:srgbClr val="B32317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32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6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335741" y="393700"/>
            <a:ext cx="2389308" cy="4508500"/>
          </a:xfrm>
          <a:prstGeom prst="rect">
            <a:avLst/>
          </a:prstGeom>
          <a:solidFill>
            <a:srgbClr val="164C78"/>
          </a:solidFill>
          <a:ln>
            <a:solidFill>
              <a:srgbClr val="164C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4449" y="717191"/>
            <a:ext cx="2184400" cy="4949913"/>
          </a:xfrm>
          <a:noFill/>
          <a:ln>
            <a:noFill/>
          </a:ln>
        </p:spPr>
        <p:txBody>
          <a:bodyPr anchor="t">
            <a:noAutofit/>
          </a:bodyPr>
          <a:lstStyle>
            <a:lvl1pPr marL="457200" indent="-457200">
              <a:lnSpc>
                <a:spcPct val="50000"/>
              </a:lnSpc>
              <a:buFont typeface="Arial"/>
              <a:buChar char="•"/>
              <a:defRPr sz="2600" b="0" i="0" baseline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r>
              <a:rPr lang="en-US" dirty="0" smtClean="0"/>
              <a:t>bullet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95274" y="5903709"/>
            <a:ext cx="2714625" cy="724157"/>
          </a:xfrm>
          <a:prstGeom prst="rect">
            <a:avLst/>
          </a:prstGeom>
          <a:solidFill>
            <a:srgbClr val="164C78"/>
          </a:solidFill>
          <a:ln>
            <a:solidFill>
              <a:srgbClr val="164C7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8" y="5995061"/>
            <a:ext cx="2424636" cy="51946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12543" y="599506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HAMBLEN COUNTY JAIL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3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9700" y="717191"/>
            <a:ext cx="2184400" cy="4949913"/>
          </a:xfrm>
          <a:noFill/>
          <a:ln>
            <a:noFill/>
          </a:ln>
        </p:spPr>
        <p:txBody>
          <a:bodyPr anchor="t">
            <a:noAutofit/>
          </a:bodyPr>
          <a:lstStyle>
            <a:lvl1pPr marL="457200" indent="-457200">
              <a:lnSpc>
                <a:spcPct val="50000"/>
              </a:lnSpc>
              <a:buFont typeface="Arial"/>
              <a:buChar char="•"/>
              <a:defRPr sz="2600" b="0" i="0" baseline="0">
                <a:solidFill>
                  <a:srgbClr val="57585A"/>
                </a:solidFill>
                <a:latin typeface="Tw Cen MT"/>
                <a:cs typeface="Tw Cen MT"/>
              </a:defRPr>
            </a:lvl1pPr>
          </a:lstStyle>
          <a:p>
            <a:r>
              <a:rPr lang="en-US" dirty="0" smtClean="0"/>
              <a:t>Bullet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5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19100" y="3175001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39025" y="790767"/>
            <a:ext cx="75536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0" dirty="0">
              <a:solidFill>
                <a:srgbClr val="B32317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64958" y="790767"/>
            <a:ext cx="804949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1" dirty="0">
              <a:solidFill>
                <a:srgbClr val="B32317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279202" y="2084626"/>
            <a:ext cx="7535250" cy="47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850" b="0" i="0" u="none" strike="noStrike" kern="1200" baseline="30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39025" y="790767"/>
            <a:ext cx="75536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0" dirty="0">
              <a:solidFill>
                <a:srgbClr val="B32317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764958" y="790767"/>
            <a:ext cx="804949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1" dirty="0">
              <a:solidFill>
                <a:srgbClr val="B32317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1279202" y="2084626"/>
            <a:ext cx="7535250" cy="47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850" b="0" i="0" u="none" strike="noStrike" kern="1200" baseline="30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CGL_0045_COVER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39025" y="790767"/>
            <a:ext cx="75536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0" dirty="0">
              <a:solidFill>
                <a:srgbClr val="B32317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764958" y="790767"/>
            <a:ext cx="804949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1" dirty="0">
              <a:solidFill>
                <a:srgbClr val="B32317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1279202" y="2084626"/>
            <a:ext cx="7535250" cy="47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850" b="0" i="0" u="none" strike="noStrike" kern="1200" baseline="30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139025" y="790767"/>
            <a:ext cx="75536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0" dirty="0">
              <a:solidFill>
                <a:srgbClr val="B32317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64958" y="790767"/>
            <a:ext cx="804949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6000" b="1" dirty="0">
              <a:solidFill>
                <a:srgbClr val="B32317"/>
              </a:solidFill>
            </a:endParaRP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1279202" y="2084626"/>
            <a:ext cx="7535250" cy="47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850" b="0" i="0" u="none" strike="noStrike" kern="1200" baseline="30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5" r:id="rId1"/>
    <p:sldLayoutId id="2147493676" r:id="rId2"/>
    <p:sldLayoutId id="214749371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57585A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GL_0075_Opt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157BD-7612-974B-B432-EC691A69C597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3AC80-F7AA-6A45-9307-391DF71B9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6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4" r:id="rId1"/>
    <p:sldLayoutId id="2147493709" r:id="rId2"/>
    <p:sldLayoutId id="214749371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57585A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57585A"/>
          </a:solidFill>
          <a:latin typeface="Tw Cen MT"/>
          <a:ea typeface="+mn-ea"/>
          <a:cs typeface="Tw Cen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57585A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GL_0075_Opt3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1100"/>
            <a:ext cx="8229600" cy="462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2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89" r:id="rId1"/>
    <p:sldLayoutId id="2147493673" r:id="rId2"/>
    <p:sldLayoutId id="2147493713" r:id="rId3"/>
    <p:sldLayoutId id="2147493715" r:id="rId4"/>
    <p:sldLayoutId id="2147493716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57585A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57585A"/>
          </a:solidFill>
          <a:latin typeface="Tw Cen MT"/>
          <a:ea typeface="+mn-ea"/>
          <a:cs typeface="Tw Cen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57585A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700" kern="1200">
          <a:solidFill>
            <a:srgbClr val="57585A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GL_0075_Opt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0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4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0" y="764275"/>
            <a:ext cx="8587550" cy="4417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2937" y="5181517"/>
            <a:ext cx="493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HAMBLEN COUNTY, TENNESSEE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92" y="1074182"/>
            <a:ext cx="489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Criminal Justice Needs Assessment 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Final Presentation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May 19</a:t>
            </a:r>
            <a:r>
              <a:rPr lang="en-US" sz="2400" b="1" smtClean="0">
                <a:solidFill>
                  <a:srgbClr val="C00000"/>
                </a:solidFill>
              </a:rPr>
              <a:t>, 2014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Trends: Court Filings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26" y="965198"/>
            <a:ext cx="6309360" cy="454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4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7262"/>
          </a:xfrm>
        </p:spPr>
        <p:txBody>
          <a:bodyPr/>
          <a:lstStyle/>
          <a:p>
            <a:r>
              <a:rPr lang="en-US" dirty="0" smtClean="0"/>
              <a:t>Feasibility of Expansion/Renovation: Courts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65" y="965200"/>
            <a:ext cx="7223941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140" y="965200"/>
            <a:ext cx="40411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Need for a High-Volume Criminal Court (Seating for 150)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Need to expand the number of Courtroom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Space not available in County Courthouse or Justice Center to accommodate </a:t>
            </a:r>
            <a:r>
              <a:rPr lang="en-US" sz="2400" dirty="0"/>
              <a:t>a</a:t>
            </a:r>
            <a:r>
              <a:rPr lang="en-US" sz="2400" dirty="0" smtClean="0"/>
              <a:t>dditional Courtrooms and Space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870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of Expansion/Renovation: Sheriff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14847"/>
              </p:ext>
            </p:extLst>
          </p:nvPr>
        </p:nvGraphicFramePr>
        <p:xfrm>
          <a:off x="5103137" y="906818"/>
          <a:ext cx="3583663" cy="4999101"/>
        </p:xfrm>
        <a:graphic>
          <a:graphicData uri="http://schemas.openxmlformats.org/drawingml/2006/table">
            <a:tbl>
              <a:tblPr firstRow="1" firstCol="1" bandRow="1"/>
              <a:tblGrid>
                <a:gridCol w="3583663"/>
              </a:tblGrid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RECOMMENDED SHERIFF 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 HAMBLEN COUNTY, TENNESSEE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Space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Office/Administrative 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Executive Staff Offices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Administrative Workspaces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Detective Workspaces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Patrol Workspaces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Interview Rooms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Reception Counter w/ Work Area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Public Waiting Area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Conference Rooms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Support Spaces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Lobby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Muster/Training Room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Locker/Shower/Restroom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Evidence Storage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Mail Room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Copy/File Room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Staff Break Room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Storage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Vehicle Garage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Gross Square Feet:           </a:t>
                      </a: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    </a:t>
                      </a: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27,759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101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Source:  CGL, April 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6260" y="1101554"/>
            <a:ext cx="45957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Sheriff’s Department currently housed in limited spaces within the Justice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dedicated spaces for Investigators to interview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Anticipated personnel growth cannot be accommodated in current space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60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of Expansion/Renovation: Jail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291792"/>
              </p:ext>
            </p:extLst>
          </p:nvPr>
        </p:nvGraphicFramePr>
        <p:xfrm>
          <a:off x="4367282" y="1148372"/>
          <a:ext cx="4490114" cy="2905017"/>
        </p:xfrm>
        <a:graphic>
          <a:graphicData uri="http://schemas.openxmlformats.org/drawingml/2006/table">
            <a:tbl>
              <a:tblPr firstRow="1" firstCol="1" bandRow="1"/>
              <a:tblGrid>
                <a:gridCol w="3585190"/>
                <a:gridCol w="904924"/>
              </a:tblGrid>
              <a:tr h="24543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RECOMMENDED DETENTION SPACE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7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 HAMBLEN COUNTY, TENNESSEE (2035)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8355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Spaces for 655 Inmate Beds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Square Feet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Housing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134,396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Administration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15,188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Programs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13,145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Inmate Services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12,962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Intake/Release/Transfer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14,578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Support Services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31,241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Gross Square Feet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221,510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45439">
                <a:tc>
                  <a:txBody>
                    <a:bodyPr/>
                    <a:lstStyle/>
                    <a:p>
                      <a:pPr marL="0" marR="0" indent="101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Calibri"/>
                        </a:rPr>
                        <a:t>Source:  CGL, April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9558" y="1011892"/>
            <a:ext cx="40260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Plan should be Developed for a New Jail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Initial Phase to Include Enough Housing to Meet Intermediate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Core should be built for Long-Term Needs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Housing Should be a Variety of Dormitory and Cellular Design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92710" y="4671828"/>
            <a:ext cx="4026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Proper Inmate Program Space Should also be Included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7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Future Needs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32652"/>
              </p:ext>
            </p:extLst>
          </p:nvPr>
        </p:nvGraphicFramePr>
        <p:xfrm>
          <a:off x="4299044" y="1147756"/>
          <a:ext cx="4491225" cy="2520805"/>
        </p:xfrm>
        <a:graphic>
          <a:graphicData uri="http://schemas.openxmlformats.org/drawingml/2006/table">
            <a:tbl>
              <a:tblPr firstRow="1" firstCol="1" bandRow="1"/>
              <a:tblGrid>
                <a:gridCol w="1972053"/>
                <a:gridCol w="820676"/>
                <a:gridCol w="820676"/>
                <a:gridCol w="877820"/>
              </a:tblGrid>
              <a:tr h="55821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ESTIMATED COMBINED LAND REQUIREMENTS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 JUSTICE FACILITIES (2035)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948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Component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Low Acreage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Mid Acreage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High Acreage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286928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3.64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3.99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5.02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28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Sheriff’s Department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1.63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1.63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1.63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28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5.26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12.16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18.40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28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Acreage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10.53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17.78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25.05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86928">
                <a:tc>
                  <a:txBody>
                    <a:bodyPr/>
                    <a:lstStyle/>
                    <a:p>
                      <a:pPr marL="0" marR="0" indent="101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Calibri"/>
                        </a:rPr>
                        <a:t>Source:  CGL, April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3206" y="997628"/>
            <a:ext cx="35757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Multiple Configurations Considered for New Courts Facility and Jail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Single-Story Structures would Require the Most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 Options Considered: High, Medium and Low Acreage for the Facilities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81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Construction Costs: Courts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89650"/>
              </p:ext>
            </p:extLst>
          </p:nvPr>
        </p:nvGraphicFramePr>
        <p:xfrm>
          <a:off x="4381461" y="911602"/>
          <a:ext cx="4305339" cy="4048506"/>
        </p:xfrm>
        <a:graphic>
          <a:graphicData uri="http://schemas.openxmlformats.org/drawingml/2006/table">
            <a:tbl>
              <a:tblPr firstRow="1" firstCol="1" bandRow="1"/>
              <a:tblGrid>
                <a:gridCol w="3097834"/>
                <a:gridCol w="1207505"/>
              </a:tblGrid>
              <a:tr h="1905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JUDICIAL CONSTRUCTION COST ESTIMATE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 DOLLARS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Space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High-Volume Criminal Jury Courtroom Set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Large Criminal Jury Courtroom Set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Circuit Non-Jury Courtroom Set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General Sessions Non-Jury Courtroom Set - Div.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General Sessions Non-Jury Courtroom Set - Div. 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Non-Jury, Hearing Courtroom Set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Judicial Chamber Suite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Judicial Support Space Set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Judicial Staff Work 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Additional Support 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Building Support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Gross Square Feet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60,254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Construction Cost / BGSF ($180/</a:t>
                      </a:r>
                      <a:r>
                        <a:rPr lang="en-US" sz="11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SqFt</a:t>
                      </a: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 10,845,666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Architectural &amp; Engineering Fees (7%)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      759,197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Construction Contingency (10%)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   1,084,567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Misc, Insurance, Other (3%)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      325,370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13,014,799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101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Source: Compiled by CGL; April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1664" y="911602"/>
            <a:ext cx="4019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Research Conducted to Estimate Cost/ Square Foot for Typical Construction for Jail, Sheriff’s Department and Courts in Eastern Tennessee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For High-Level Estimation Purposes, Cost per Square Foot Estimated at $180 for the Courts and Sheriff’s Office and $250 for the Jail</a:t>
            </a:r>
          </a:p>
        </p:txBody>
      </p:sp>
    </p:spTree>
    <p:extLst>
      <p:ext uri="{BB962C8B-B14F-4D97-AF65-F5344CB8AC3E}">
        <p14:creationId xmlns:p14="http://schemas.microsoft.com/office/powerpoint/2010/main" val="37178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342416" cy="957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Construction Costs: </a:t>
            </a:r>
            <a:br>
              <a:rPr lang="en-US" dirty="0" smtClean="0"/>
            </a:br>
            <a:r>
              <a:rPr lang="en-US" dirty="0" smtClean="0"/>
              <a:t>Sheriff’s Department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523517"/>
              </p:ext>
            </p:extLst>
          </p:nvPr>
        </p:nvGraphicFramePr>
        <p:xfrm>
          <a:off x="4562551" y="443711"/>
          <a:ext cx="4363081" cy="5372245"/>
        </p:xfrm>
        <a:graphic>
          <a:graphicData uri="http://schemas.openxmlformats.org/drawingml/2006/table">
            <a:tbl>
              <a:tblPr firstRow="1" firstCol="1" bandRow="1"/>
              <a:tblGrid>
                <a:gridCol w="3168477"/>
                <a:gridCol w="1194604"/>
              </a:tblGrid>
              <a:tr h="16414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SHERIFF’S DEPARTMENT CONSTRUCTION COST ESTIMATE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 DOLLARS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Office/Administrative 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Executive Staff Offices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Administrative Workspaces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Detective Workspaces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Patrol Workspaces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Interview Rooms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Reception Counter w/ Work Area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Public Waiting Area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Conference Rooms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Support Spaces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Lobby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Muster/Training Room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Locker/Shower/Restroom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Evidence Storage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Mail Room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Copy/File Room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Staff Break Room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Storage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 gridSpan="2"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Vehicle Garage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54">
                <a:tc gridSpan="2">
                  <a:txBody>
                    <a:bodyPr/>
                    <a:lstStyle/>
                    <a:p>
                      <a:pPr marL="0" marR="0" indent="1276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Gross Square Feet:  </a:t>
                      </a:r>
                      <a:r>
                        <a:rPr lang="en-US" sz="11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   </a:t>
                      </a: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27,759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144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Construction Cost / BGSF ($180/</a:t>
                      </a:r>
                      <a:r>
                        <a:rPr lang="en-US" sz="11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SqFt</a:t>
                      </a: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      4,996,566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4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Architectural &amp; Engineering Fees (7%)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         349,760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4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Construction Contingency (10%)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         499,657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4">
                <a:tc>
                  <a:txBody>
                    <a:bodyPr/>
                    <a:lstStyle/>
                    <a:p>
                      <a:pPr marL="0" marR="0" indent="127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Misc., Insurance, Other (3%)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         149,897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4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      5,995,879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1655">
                <a:tc gridSpan="2">
                  <a:txBody>
                    <a:bodyPr/>
                    <a:lstStyle/>
                    <a:p>
                      <a:pPr marL="0" marR="0" indent="101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Source:  CGL, April 2014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4230" marR="6423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7697" y="1101680"/>
            <a:ext cx="39663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Cost Estimates Based on $180 per Square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Land Acquisition Costs Not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Potential Sites Identified in this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Prices Do Not Include FF&amp;E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84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342416" cy="957262"/>
          </a:xfrm>
        </p:spPr>
        <p:txBody>
          <a:bodyPr>
            <a:normAutofit/>
          </a:bodyPr>
          <a:lstStyle/>
          <a:p>
            <a:r>
              <a:rPr lang="en-US" dirty="0" smtClean="0"/>
              <a:t>Projected Construction Costs: Jail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68343"/>
              </p:ext>
            </p:extLst>
          </p:nvPr>
        </p:nvGraphicFramePr>
        <p:xfrm>
          <a:off x="788559" y="3277656"/>
          <a:ext cx="7727644" cy="2255833"/>
        </p:xfrm>
        <a:graphic>
          <a:graphicData uri="http://schemas.openxmlformats.org/drawingml/2006/table">
            <a:tbl>
              <a:tblPr firstRow="1" firstCol="1" bandRow="1"/>
              <a:tblGrid>
                <a:gridCol w="272590"/>
                <a:gridCol w="2903331"/>
                <a:gridCol w="1697253"/>
                <a:gridCol w="1620105"/>
                <a:gridCol w="1234365"/>
              </a:tblGrid>
              <a:tr h="18314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PROJECTED SPACE NEEDS AND CONSTRUCTION COSTS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467">
                <a:tc gridSpan="2"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Option 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2020 Space Needs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Option 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2027 Space Needs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2035 Full Space Needs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Number of Beds: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Square Footage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149,654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193,128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221,510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Estimated $240-$260 per Square Foot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$250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$250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14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Est. Construction Cost $250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37,413,550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48,282,037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Design, Contingency, Insurance (20%)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7,482,710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9,656,407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Building Cost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</a:t>
                      </a:r>
                      <a:r>
                        <a:rPr lang="en-US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44,896,260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</a:t>
                      </a:r>
                      <a:r>
                        <a:rPr lang="en-US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57,938,445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14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Source: CGL, March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5643" y="1010108"/>
            <a:ext cx="3889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Not Recommended to Build All Beds at One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Design Core Functions for Full Capacity of 655 Beds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94811" y="998732"/>
            <a:ext cx="4164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Option 1 – Build for the 436 Beds Needed in 2020, Continue to Use 100 Beds in Annex.  New Bed Need Reduced to 336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Option 2 – Build for the Next 10-12 years.  Do Not Use Annex Beds.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96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the Justice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642" y="964037"/>
            <a:ext cx="80611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Renovate Portions </a:t>
            </a:r>
            <a:r>
              <a:rPr lang="en-US" sz="2800" dirty="0"/>
              <a:t>of the </a:t>
            </a:r>
            <a:r>
              <a:rPr lang="en-US" sz="2800" dirty="0" smtClean="0"/>
              <a:t>Jail </a:t>
            </a:r>
            <a:r>
              <a:rPr lang="en-US" sz="2800" dirty="0"/>
              <a:t>for </a:t>
            </a:r>
            <a:r>
              <a:rPr lang="en-US" sz="2800" dirty="0" smtClean="0"/>
              <a:t>Office Space or Storage</a:t>
            </a:r>
            <a:br>
              <a:rPr lang="en-US" sz="2800" dirty="0" smtClean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Main Level – Court and Clerk Functions Continue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Chancery Court (or other specialty court) could operate in one of the courtrooms, while the Sheriff’s Department </a:t>
            </a:r>
            <a:r>
              <a:rPr lang="en-US" sz="2800" dirty="0" smtClean="0"/>
              <a:t>expands into the remaining spaces</a:t>
            </a:r>
            <a:br>
              <a:rPr lang="en-US" sz="2800" dirty="0" smtClean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Remodel as Office Space </a:t>
            </a:r>
            <a:r>
              <a:rPr lang="en-US" sz="2800" dirty="0"/>
              <a:t>for </a:t>
            </a:r>
            <a:r>
              <a:rPr lang="en-US" sz="2800" dirty="0" smtClean="0"/>
              <a:t>Another </a:t>
            </a:r>
            <a:r>
              <a:rPr lang="en-US" sz="2800" dirty="0"/>
              <a:t>County </a:t>
            </a:r>
            <a:r>
              <a:rPr lang="en-US" sz="2800" dirty="0" smtClean="0"/>
              <a:t>Department </a:t>
            </a:r>
            <a:r>
              <a:rPr lang="en-US" sz="2800" dirty="0"/>
              <a:t>or </a:t>
            </a:r>
            <a:r>
              <a:rPr lang="en-US" sz="2800" dirty="0" smtClean="0"/>
              <a:t>Agency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94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642" y="1260912"/>
            <a:ext cx="38225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Comments /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00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Tasks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2" y="1110784"/>
            <a:ext cx="77227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Review current conditions of the Justice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Assess County Arrest Trends and Project Judicial Caseload, Inmate Population and Required Jail Bed Spaces for next 20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Determine Feasibility of Expansion or Renovation of the Justice Center to accommodate future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Determine Options for the Future Needs of the Criminal Justice System.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96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642" y="1260912"/>
            <a:ext cx="6024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Thank you for your </a:t>
            </a:r>
            <a:r>
              <a:rPr lang="en-US" sz="2800" smtClean="0"/>
              <a:t>time and attention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80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 – Justice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1" y="1079844"/>
            <a:ext cx="4937760" cy="370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03" y="1079844"/>
            <a:ext cx="2743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721" y="4880763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Justice Center Exterior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29392" y="4946679"/>
            <a:ext cx="312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 in Wall – Criminal Court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 – Sheriff’s 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8859"/>
            <a:ext cx="5120640" cy="384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48" y="1108859"/>
            <a:ext cx="2948940" cy="3931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984964"/>
            <a:ext cx="314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Office Space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2348" y="5056518"/>
            <a:ext cx="294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 – Jail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8" y="815147"/>
            <a:ext cx="3535680" cy="26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91" y="815147"/>
            <a:ext cx="349758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078" y="3490658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Stairwell Crack – Jail Addition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34691" y="5523115"/>
            <a:ext cx="349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Jail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 – Storage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20" y="892073"/>
            <a:ext cx="3291840" cy="4389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2073"/>
            <a:ext cx="4145280" cy="3108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055358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Male Jail Inmate Property Storage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36820" y="5302267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 Annex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8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Trends: Jail ADP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23" y="965199"/>
            <a:ext cx="5862955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8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Projections: Status Quo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0688"/>
            <a:ext cx="8077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28130"/>
            <a:ext cx="6126480" cy="368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Projections: Recommended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57917"/>
            <a:ext cx="80772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6567"/>
            <a:ext cx="4814639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2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sharepoint/v3/field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5951</TotalTime>
  <Words>923</Words>
  <Application>Microsoft Office PowerPoint</Application>
  <PresentationFormat>On-screen Show (4:3)</PresentationFormat>
  <Paragraphs>258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2_Custom Design</vt:lpstr>
      <vt:lpstr>Custom Design</vt:lpstr>
      <vt:lpstr>1_Custom Design</vt:lpstr>
      <vt:lpstr>5_Custom Design</vt:lpstr>
      <vt:lpstr>PowerPoint Presentation</vt:lpstr>
      <vt:lpstr>Primary Tasks</vt:lpstr>
      <vt:lpstr>Current Conditions – Justice Center</vt:lpstr>
      <vt:lpstr>Current Conditions – Sheriff’s Department</vt:lpstr>
      <vt:lpstr>Current Conditions – Jail</vt:lpstr>
      <vt:lpstr>Current Conditions – Storage</vt:lpstr>
      <vt:lpstr>Historical Trends: Jail ADP</vt:lpstr>
      <vt:lpstr>System Projections: Status Quo</vt:lpstr>
      <vt:lpstr>System Projections: Recommended</vt:lpstr>
      <vt:lpstr>Historical Trends: Court Filings</vt:lpstr>
      <vt:lpstr>Feasibility of Expansion/Renovation: Courts</vt:lpstr>
      <vt:lpstr>Feasibility of Expansion/Renovation: Sheriff</vt:lpstr>
      <vt:lpstr>Feasibility of Expansion/Renovation: Jail</vt:lpstr>
      <vt:lpstr>Planning for Future Needs</vt:lpstr>
      <vt:lpstr>Projected Construction Costs: Courts</vt:lpstr>
      <vt:lpstr>Projected Construction Costs:  Sheriff’s Department</vt:lpstr>
      <vt:lpstr>Projected Construction Costs: Jail</vt:lpstr>
      <vt:lpstr>Uses for the Justice Center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Bill Brittain, Hamblen County Mayor</cp:lastModifiedBy>
  <cp:revision>285</cp:revision>
  <cp:lastPrinted>2014-05-16T14:31:08Z</cp:lastPrinted>
  <dcterms:created xsi:type="dcterms:W3CDTF">2010-04-12T23:12:02Z</dcterms:created>
  <dcterms:modified xsi:type="dcterms:W3CDTF">2020-02-20T19:37:47Z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