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674" r:id="rId4"/>
    <p:sldMasterId id="2147493703" r:id="rId5"/>
    <p:sldMasterId id="2147493670" r:id="rId6"/>
    <p:sldMasterId id="2147493639" r:id="rId7"/>
  </p:sldMasterIdLst>
  <p:notesMasterIdLst>
    <p:notesMasterId r:id="rId28"/>
  </p:notesMasterIdLst>
  <p:handoutMasterIdLst>
    <p:handoutMasterId r:id="rId29"/>
  </p:handoutMasterIdLst>
  <p:sldIdLst>
    <p:sldId id="293" r:id="rId8"/>
    <p:sldId id="304" r:id="rId9"/>
    <p:sldId id="315" r:id="rId10"/>
    <p:sldId id="316" r:id="rId11"/>
    <p:sldId id="317" r:id="rId12"/>
    <p:sldId id="318" r:id="rId13"/>
    <p:sldId id="309" r:id="rId14"/>
    <p:sldId id="310" r:id="rId15"/>
    <p:sldId id="311" r:id="rId16"/>
    <p:sldId id="325" r:id="rId17"/>
    <p:sldId id="299" r:id="rId18"/>
    <p:sldId id="319" r:id="rId19"/>
    <p:sldId id="320" r:id="rId20"/>
    <p:sldId id="301" r:id="rId21"/>
    <p:sldId id="321" r:id="rId22"/>
    <p:sldId id="322" r:id="rId23"/>
    <p:sldId id="323" r:id="rId24"/>
    <p:sldId id="307" r:id="rId25"/>
    <p:sldId id="324" r:id="rId26"/>
    <p:sldId id="326" r:id="rId27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an Richardson" initials="A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4C78"/>
    <a:srgbClr val="B32317"/>
    <a:srgbClr val="80A1B6"/>
    <a:srgbClr val="B9B07D"/>
    <a:srgbClr val="8A1A0D"/>
    <a:srgbClr val="3C3C3B"/>
    <a:srgbClr val="57585A"/>
    <a:srgbClr val="574319"/>
    <a:srgbClr val="9EA3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00" autoAdjust="0"/>
    <p:restoredTop sz="94585" autoAdjust="0"/>
  </p:normalViewPr>
  <p:slideViewPr>
    <p:cSldViewPr snapToGrid="0" snapToObjects="1">
      <p:cViewPr>
        <p:scale>
          <a:sx n="120" d="100"/>
          <a:sy n="120" d="100"/>
        </p:scale>
        <p:origin x="-134" y="10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notesViewPr>
    <p:cSldViewPr snapToGrid="0" snapToObjects="1" showGuides="1">
      <p:cViewPr varScale="1">
        <p:scale>
          <a:sx n="80" d="100"/>
          <a:sy n="80" d="100"/>
        </p:scale>
        <p:origin x="-306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commentAuthors" Target="commentAuthors.xml"/><Relationship Id="rId8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2" y="0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E73ED587-36ED-4942-92AD-6A46E8D31D51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173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2" y="9119173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30694185-8176-4A52-A311-0898AA7C4D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1482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2962" y="0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7CEFF0BF-0A8A-480D-8C0A-8416544DAB21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1" tIns="47425" rIns="94851" bIns="4742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2183" y="4561226"/>
            <a:ext cx="5850835" cy="4320213"/>
          </a:xfrm>
          <a:prstGeom prst="rect">
            <a:avLst/>
          </a:prstGeom>
        </p:spPr>
        <p:txBody>
          <a:bodyPr vert="horz" lIns="94851" tIns="47425" rIns="94851" bIns="4742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173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2962" y="9119173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E010D2B8-29D5-4D45-9E77-63BE6FD83C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341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0D2B8-29D5-4D45-9E77-63BE6FD83C0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58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115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57585A"/>
                </a:solidFill>
                <a:latin typeface="Tw Cen MT"/>
                <a:cs typeface="Tw Cen M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F15A84-0966-6E45-BA9E-0EC0BDEF89DE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006330-F08F-B549-B284-59B722E3A2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23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342900" y="5892713"/>
            <a:ext cx="2714625" cy="724157"/>
          </a:xfrm>
          <a:prstGeom prst="rect">
            <a:avLst/>
          </a:prstGeom>
          <a:solidFill>
            <a:srgbClr val="164C78"/>
          </a:solidFill>
          <a:ln>
            <a:solidFill>
              <a:srgbClr val="164C7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 userDrawn="1"/>
        </p:nvSpPr>
        <p:spPr>
          <a:xfrm>
            <a:off x="0" y="4025900"/>
            <a:ext cx="5283200" cy="1193800"/>
          </a:xfrm>
          <a:prstGeom prst="rect">
            <a:avLst/>
          </a:prstGeom>
          <a:solidFill>
            <a:srgbClr val="57585A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r" defTabSz="457200" rtl="0" eaLnBrk="1" latinLnBrk="0" hangingPunct="1">
              <a:lnSpc>
                <a:spcPct val="50000"/>
              </a:lnSpc>
              <a:spcBef>
                <a:spcPct val="0"/>
              </a:spcBef>
              <a:buFont typeface="Arial"/>
              <a:buNone/>
              <a:defRPr sz="2600" b="0" i="0" kern="1200" baseline="0">
                <a:solidFill>
                  <a:schemeClr val="bg1"/>
                </a:solidFill>
                <a:latin typeface="Tw Cen MT"/>
                <a:ea typeface="+mj-ea"/>
                <a:cs typeface="Tw Cen MT"/>
              </a:defRPr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2900" y="4114800"/>
            <a:ext cx="4686300" cy="1104900"/>
          </a:xfrm>
          <a:noFill/>
          <a:ln>
            <a:noFill/>
          </a:ln>
        </p:spPr>
        <p:txBody>
          <a:bodyPr anchor="ctr">
            <a:noAutofit/>
          </a:bodyPr>
          <a:lstStyle>
            <a:lvl1pPr marL="0" indent="0" algn="r">
              <a:lnSpc>
                <a:spcPct val="50000"/>
              </a:lnSpc>
              <a:buFont typeface="Arial"/>
              <a:buNone/>
              <a:defRPr sz="2600" b="0" i="0" baseline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r>
              <a:rPr lang="en-US" dirty="0" smtClean="0"/>
              <a:t>Bullet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68" y="5995061"/>
            <a:ext cx="2424636" cy="51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631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FA2924-88D4-4E3E-AD08-C438CAE46EDD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C8C541B-C10A-482D-995B-E294E8791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030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6019800" y="717191"/>
            <a:ext cx="2654300" cy="4949913"/>
          </a:xfrm>
          <a:prstGeom prst="rect">
            <a:avLst/>
          </a:prstGeom>
          <a:noFill/>
          <a:ln>
            <a:noFill/>
          </a:ln>
        </p:spPr>
        <p:txBody>
          <a:bodyPr anchor="t">
            <a:noAutofit/>
          </a:bodyPr>
          <a:lstStyle>
            <a:lvl1pPr marL="457200" indent="-457200" algn="l">
              <a:lnSpc>
                <a:spcPct val="50000"/>
              </a:lnSpc>
              <a:buFont typeface="Arial"/>
              <a:buChar char="•"/>
              <a:defRPr sz="2600" b="0" i="0" baseline="0">
                <a:solidFill>
                  <a:srgbClr val="57585A"/>
                </a:solidFill>
                <a:latin typeface="Tw Cen MT"/>
                <a:cs typeface="Tw Cen MT"/>
              </a:defRPr>
            </a:lvl1pPr>
          </a:lstStyle>
          <a:p>
            <a:r>
              <a:rPr lang="en-US" dirty="0" smtClean="0"/>
              <a:t>Bullet</a:t>
            </a: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55626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873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32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092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3038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8800" y="47625"/>
            <a:ext cx="7772400" cy="84137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8800" y="10795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57585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42900" y="914400"/>
            <a:ext cx="8801100" cy="4100"/>
          </a:xfrm>
          <a:prstGeom prst="line">
            <a:avLst/>
          </a:prstGeom>
          <a:ln w="19050" cmpd="sng">
            <a:solidFill>
              <a:srgbClr val="57585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4251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157BD-7612-974B-B432-EC691A69C597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3AC80-F7AA-6A45-9307-391DF71B966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58800" y="47625"/>
            <a:ext cx="7772400" cy="84137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775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3035300" cy="2197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17888" y="1214438"/>
            <a:ext cx="5486400" cy="804862"/>
          </a:xfrm>
        </p:spPr>
        <p:txBody>
          <a:bodyPr>
            <a:normAutofit/>
          </a:bodyPr>
          <a:lstStyle>
            <a:lvl1pPr marL="285750" indent="-285750">
              <a:buFont typeface="Arial"/>
              <a:buChar char="•"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0" y="2197099"/>
            <a:ext cx="3035300" cy="233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0" y="4530725"/>
            <a:ext cx="3035300" cy="23272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5"/>
          </p:nvPr>
        </p:nvSpPr>
        <p:spPr>
          <a:xfrm>
            <a:off x="3417888" y="3055938"/>
            <a:ext cx="5486400" cy="804862"/>
          </a:xfrm>
        </p:spPr>
        <p:txBody>
          <a:bodyPr>
            <a:normAutofit/>
          </a:bodyPr>
          <a:lstStyle>
            <a:lvl1pPr marL="285750" indent="-285750">
              <a:buFont typeface="Arial"/>
              <a:buChar char="•"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17888" y="5253038"/>
            <a:ext cx="5486400" cy="804862"/>
          </a:xfrm>
        </p:spPr>
        <p:txBody>
          <a:bodyPr>
            <a:normAutofit/>
          </a:bodyPr>
          <a:lstStyle>
            <a:lvl1pPr marL="285750" indent="-285750">
              <a:buFont typeface="Arial"/>
              <a:buChar char="•"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7" hasCustomPrompt="1"/>
          </p:nvPr>
        </p:nvSpPr>
        <p:spPr>
          <a:xfrm>
            <a:off x="3417888" y="2501899"/>
            <a:ext cx="5486400" cy="500061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2600" b="1" i="0">
                <a:latin typeface="Tw Cen MT"/>
                <a:cs typeface="Tw Cen M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Bullet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8" hasCustomPrompt="1"/>
          </p:nvPr>
        </p:nvSpPr>
        <p:spPr>
          <a:xfrm>
            <a:off x="3417888" y="4686300"/>
            <a:ext cx="5486400" cy="500061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2600" b="1" i="0">
                <a:latin typeface="Tw Cen MT"/>
                <a:cs typeface="Tw Cen M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Bullet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half" idx="19" hasCustomPrompt="1"/>
          </p:nvPr>
        </p:nvSpPr>
        <p:spPr>
          <a:xfrm>
            <a:off x="3417888" y="660399"/>
            <a:ext cx="5486400" cy="500061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2600" b="1" i="0">
                <a:latin typeface="Tw Cen MT"/>
                <a:cs typeface="Tw Cen M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744168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327638" y="47625"/>
            <a:ext cx="5631962" cy="84137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327638" y="1079500"/>
            <a:ext cx="5631962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57585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42900" y="914400"/>
            <a:ext cx="8801100" cy="4100"/>
          </a:xfrm>
          <a:prstGeom prst="line">
            <a:avLst/>
          </a:prstGeom>
          <a:ln w="19050" cmpd="sng">
            <a:solidFill>
              <a:srgbClr val="57585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 userDrawn="1"/>
        </p:nvSpPr>
        <p:spPr>
          <a:xfrm>
            <a:off x="0" y="5869599"/>
            <a:ext cx="9144000" cy="781050"/>
          </a:xfrm>
          <a:prstGeom prst="rect">
            <a:avLst/>
          </a:prstGeom>
          <a:solidFill>
            <a:srgbClr val="B32317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323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464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335741" y="393700"/>
            <a:ext cx="2389308" cy="4508500"/>
          </a:xfrm>
          <a:prstGeom prst="rect">
            <a:avLst/>
          </a:prstGeom>
          <a:solidFill>
            <a:srgbClr val="164C78"/>
          </a:solidFill>
          <a:ln>
            <a:solidFill>
              <a:srgbClr val="164C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4449" y="717191"/>
            <a:ext cx="2184400" cy="4949913"/>
          </a:xfrm>
          <a:noFill/>
          <a:ln>
            <a:noFill/>
          </a:ln>
        </p:spPr>
        <p:txBody>
          <a:bodyPr anchor="t">
            <a:noAutofit/>
          </a:bodyPr>
          <a:lstStyle>
            <a:lvl1pPr marL="457200" indent="-457200">
              <a:lnSpc>
                <a:spcPct val="50000"/>
              </a:lnSpc>
              <a:buFont typeface="Arial"/>
              <a:buChar char="•"/>
              <a:defRPr sz="2600" b="0" i="0" baseline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r>
              <a:rPr lang="en-US" dirty="0" smtClean="0"/>
              <a:t>bullet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295274" y="5903709"/>
            <a:ext cx="2714625" cy="724157"/>
          </a:xfrm>
          <a:prstGeom prst="rect">
            <a:avLst/>
          </a:prstGeom>
          <a:solidFill>
            <a:srgbClr val="164C78"/>
          </a:solidFill>
          <a:ln>
            <a:solidFill>
              <a:srgbClr val="164C7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68" y="5995061"/>
            <a:ext cx="2424636" cy="519462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12543" y="5995061"/>
            <a:ext cx="3260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HAMBLEN COUNTY JAIL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038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9700" y="717191"/>
            <a:ext cx="2184400" cy="4949913"/>
          </a:xfrm>
          <a:noFill/>
          <a:ln>
            <a:noFill/>
          </a:ln>
        </p:spPr>
        <p:txBody>
          <a:bodyPr anchor="t">
            <a:noAutofit/>
          </a:bodyPr>
          <a:lstStyle>
            <a:lvl1pPr marL="457200" indent="-457200">
              <a:lnSpc>
                <a:spcPct val="50000"/>
              </a:lnSpc>
              <a:buFont typeface="Arial"/>
              <a:buChar char="•"/>
              <a:defRPr sz="2600" b="0" i="0" baseline="0">
                <a:solidFill>
                  <a:srgbClr val="57585A"/>
                </a:solidFill>
                <a:latin typeface="Tw Cen MT"/>
                <a:cs typeface="Tw Cen MT"/>
              </a:defRPr>
            </a:lvl1pPr>
          </a:lstStyle>
          <a:p>
            <a:r>
              <a:rPr lang="en-US" dirty="0" smtClean="0"/>
              <a:t>Bullet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454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419100" y="3175001"/>
            <a:ext cx="82296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4" name="Title 1"/>
          <p:cNvSpPr txBox="1">
            <a:spLocks/>
          </p:cNvSpPr>
          <p:nvPr userDrawn="1"/>
        </p:nvSpPr>
        <p:spPr>
          <a:xfrm>
            <a:off x="139025" y="790767"/>
            <a:ext cx="755363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US" sz="6000" b="0" dirty="0">
              <a:solidFill>
                <a:srgbClr val="B32317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 userDrawn="1"/>
        </p:nvSpPr>
        <p:spPr>
          <a:xfrm>
            <a:off x="764958" y="790767"/>
            <a:ext cx="8049493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US" sz="6000" b="1" dirty="0">
              <a:solidFill>
                <a:srgbClr val="B32317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1279202" y="2084626"/>
            <a:ext cx="7535250" cy="473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/>
            <a:endParaRPr lang="en-US" sz="1850" b="0" i="0" u="none" strike="noStrike" kern="1200" baseline="300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Title 1"/>
          <p:cNvSpPr txBox="1">
            <a:spLocks/>
          </p:cNvSpPr>
          <p:nvPr userDrawn="1"/>
        </p:nvSpPr>
        <p:spPr>
          <a:xfrm>
            <a:off x="139025" y="790767"/>
            <a:ext cx="755363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US" sz="6000" b="0" dirty="0">
              <a:solidFill>
                <a:srgbClr val="B32317"/>
              </a:solidFill>
            </a:endParaRPr>
          </a:p>
        </p:txBody>
      </p:sp>
      <p:sp>
        <p:nvSpPr>
          <p:cNvPr id="18" name="Title 1"/>
          <p:cNvSpPr txBox="1">
            <a:spLocks/>
          </p:cNvSpPr>
          <p:nvPr userDrawn="1"/>
        </p:nvSpPr>
        <p:spPr>
          <a:xfrm>
            <a:off x="764958" y="790767"/>
            <a:ext cx="8049493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US" sz="6000" b="1" dirty="0">
              <a:solidFill>
                <a:srgbClr val="B32317"/>
              </a:solidFill>
            </a:endParaRPr>
          </a:p>
        </p:txBody>
      </p:sp>
      <p:sp>
        <p:nvSpPr>
          <p:cNvPr id="19" name="Subtitle 2"/>
          <p:cNvSpPr txBox="1">
            <a:spLocks/>
          </p:cNvSpPr>
          <p:nvPr userDrawn="1"/>
        </p:nvSpPr>
        <p:spPr>
          <a:xfrm>
            <a:off x="1279202" y="2084626"/>
            <a:ext cx="7535250" cy="473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/>
            <a:endParaRPr lang="en-US" sz="1850" b="0" i="0" u="none" strike="noStrike" kern="1200" baseline="300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" name="Picture 19" descr="CGL_0045_COVER2.jp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2" name="Title 1"/>
          <p:cNvSpPr txBox="1">
            <a:spLocks/>
          </p:cNvSpPr>
          <p:nvPr userDrawn="1"/>
        </p:nvSpPr>
        <p:spPr>
          <a:xfrm>
            <a:off x="139025" y="790767"/>
            <a:ext cx="755363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US" sz="6000" b="0" dirty="0">
              <a:solidFill>
                <a:srgbClr val="B32317"/>
              </a:solidFill>
            </a:endParaRPr>
          </a:p>
        </p:txBody>
      </p:sp>
      <p:sp>
        <p:nvSpPr>
          <p:cNvPr id="23" name="Title 1"/>
          <p:cNvSpPr txBox="1">
            <a:spLocks/>
          </p:cNvSpPr>
          <p:nvPr userDrawn="1"/>
        </p:nvSpPr>
        <p:spPr>
          <a:xfrm>
            <a:off x="764958" y="790767"/>
            <a:ext cx="8049493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US" sz="6000" b="1" dirty="0">
              <a:solidFill>
                <a:srgbClr val="B32317"/>
              </a:solidFill>
            </a:endParaRPr>
          </a:p>
        </p:txBody>
      </p:sp>
      <p:sp>
        <p:nvSpPr>
          <p:cNvPr id="24" name="Subtitle 2"/>
          <p:cNvSpPr txBox="1">
            <a:spLocks/>
          </p:cNvSpPr>
          <p:nvPr userDrawn="1"/>
        </p:nvSpPr>
        <p:spPr>
          <a:xfrm>
            <a:off x="1279202" y="2084626"/>
            <a:ext cx="7535250" cy="473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/>
            <a:endParaRPr lang="en-US" sz="1850" b="0" i="0" u="none" strike="noStrike" kern="1200" baseline="300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" name="Title 1"/>
          <p:cNvSpPr txBox="1">
            <a:spLocks/>
          </p:cNvSpPr>
          <p:nvPr userDrawn="1"/>
        </p:nvSpPr>
        <p:spPr>
          <a:xfrm>
            <a:off x="139025" y="790767"/>
            <a:ext cx="755363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US" sz="6000" b="0" dirty="0">
              <a:solidFill>
                <a:srgbClr val="B32317"/>
              </a:solidFill>
            </a:endParaRPr>
          </a:p>
        </p:txBody>
      </p:sp>
      <p:sp>
        <p:nvSpPr>
          <p:cNvPr id="26" name="Title 1"/>
          <p:cNvSpPr txBox="1">
            <a:spLocks/>
          </p:cNvSpPr>
          <p:nvPr userDrawn="1"/>
        </p:nvSpPr>
        <p:spPr>
          <a:xfrm>
            <a:off x="764958" y="790767"/>
            <a:ext cx="8049493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US" sz="6000" b="1" dirty="0">
              <a:solidFill>
                <a:srgbClr val="B32317"/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 userDrawn="1"/>
        </p:nvSpPr>
        <p:spPr>
          <a:xfrm>
            <a:off x="1279202" y="2084626"/>
            <a:ext cx="7535250" cy="473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/>
            <a:endParaRPr lang="en-US" sz="1850" b="0" i="0" u="none" strike="noStrike" kern="1200" baseline="300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2925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675" r:id="rId1"/>
    <p:sldLayoutId id="2147493676" r:id="rId2"/>
    <p:sldLayoutId id="2147493714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57585A"/>
          </a:solidFill>
          <a:latin typeface="Tw Cen MT"/>
          <a:ea typeface="+mj-ea"/>
          <a:cs typeface="Tw Cen M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GL_0075_Opt1.jp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93800"/>
            <a:ext cx="8229600" cy="4932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157BD-7612-974B-B432-EC691A69C597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3AC80-F7AA-6A45-9307-391DF71B9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567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704" r:id="rId1"/>
    <p:sldLayoutId id="2147493709" r:id="rId2"/>
    <p:sldLayoutId id="2147493712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rgbClr val="57585A"/>
          </a:solidFill>
          <a:latin typeface="Tw Cen MT"/>
          <a:ea typeface="+mj-ea"/>
          <a:cs typeface="Tw Cen M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100" kern="1200">
          <a:solidFill>
            <a:srgbClr val="57585A"/>
          </a:solidFill>
          <a:latin typeface="Tw Cen MT"/>
          <a:ea typeface="+mn-ea"/>
          <a:cs typeface="Tw Cen M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100" kern="1200">
          <a:solidFill>
            <a:srgbClr val="57585A"/>
          </a:solidFill>
          <a:latin typeface="Tw Cen MT"/>
          <a:ea typeface="+mn-ea"/>
          <a:cs typeface="Tw Cen MT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700" kern="1200">
          <a:solidFill>
            <a:srgbClr val="57585A"/>
          </a:solidFill>
          <a:latin typeface="Tw Cen MT"/>
          <a:ea typeface="+mn-ea"/>
          <a:cs typeface="Tw Cen MT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700" kern="1200">
          <a:solidFill>
            <a:srgbClr val="57585A"/>
          </a:solidFill>
          <a:latin typeface="Tw Cen MT"/>
          <a:ea typeface="+mn-ea"/>
          <a:cs typeface="Tw Cen MT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700" kern="1200">
          <a:solidFill>
            <a:srgbClr val="57585A"/>
          </a:solidFill>
          <a:latin typeface="Tw Cen MT"/>
          <a:ea typeface="+mn-ea"/>
          <a:cs typeface="Tw Cen M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GL_0075_Opt3.jp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9572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81100"/>
            <a:ext cx="8229600" cy="4627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520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689" r:id="rId1"/>
    <p:sldLayoutId id="2147493673" r:id="rId2"/>
    <p:sldLayoutId id="2147493713" r:id="rId3"/>
    <p:sldLayoutId id="2147493715" r:id="rId4"/>
    <p:sldLayoutId id="2147493716" r:id="rId5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rgbClr val="57585A"/>
          </a:solidFill>
          <a:latin typeface="Tw Cen MT"/>
          <a:ea typeface="+mj-ea"/>
          <a:cs typeface="Tw Cen M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100" kern="1200">
          <a:solidFill>
            <a:srgbClr val="57585A"/>
          </a:solidFill>
          <a:latin typeface="Tw Cen MT"/>
          <a:ea typeface="+mn-ea"/>
          <a:cs typeface="Tw Cen M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100" kern="1200">
          <a:solidFill>
            <a:srgbClr val="57585A"/>
          </a:solidFill>
          <a:latin typeface="Tw Cen MT"/>
          <a:ea typeface="+mn-ea"/>
          <a:cs typeface="Tw Cen MT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700" kern="1200">
          <a:solidFill>
            <a:srgbClr val="57585A"/>
          </a:solidFill>
          <a:latin typeface="Tw Cen MT"/>
          <a:ea typeface="+mn-ea"/>
          <a:cs typeface="Tw Cen MT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700" kern="1200">
          <a:solidFill>
            <a:srgbClr val="57585A"/>
          </a:solidFill>
          <a:latin typeface="Tw Cen MT"/>
          <a:ea typeface="+mn-ea"/>
          <a:cs typeface="Tw Cen MT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700" kern="1200">
          <a:solidFill>
            <a:srgbClr val="57585A"/>
          </a:solidFill>
          <a:latin typeface="Tw Cen MT"/>
          <a:ea typeface="+mn-ea"/>
          <a:cs typeface="Tw Cen M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GL_0075_Opt4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06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640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20" y="764275"/>
            <a:ext cx="8587550" cy="44172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22937" y="5181517"/>
            <a:ext cx="4930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HAMBLEN COUNTY, TENNESSEE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52892" y="1074182"/>
            <a:ext cx="48990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Criminal Justice Needs Assessment 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Final Presentation</a:t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>May 19</a:t>
            </a:r>
            <a:r>
              <a:rPr lang="en-US" sz="2400" b="1" smtClean="0">
                <a:solidFill>
                  <a:srgbClr val="C00000"/>
                </a:solidFill>
              </a:rPr>
              <a:t>, 2014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75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Historical Trends: Court Filings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526" y="965198"/>
            <a:ext cx="6309360" cy="4544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842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57262"/>
          </a:xfrm>
        </p:spPr>
        <p:txBody>
          <a:bodyPr/>
          <a:lstStyle/>
          <a:p>
            <a:r>
              <a:rPr lang="en-US" dirty="0" smtClean="0"/>
              <a:t>Feasibility of Expansion/Renovation: Courts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065" y="965200"/>
            <a:ext cx="7223941" cy="384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8140" y="965200"/>
            <a:ext cx="404115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Need for a High-Volume Criminal Court (Seating for 150)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Need to expand the number of Courtroom spaces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Space not available in County Courthouse or Justice Center to accommodate </a:t>
            </a:r>
            <a:r>
              <a:rPr lang="en-US" sz="2400" dirty="0"/>
              <a:t>a</a:t>
            </a:r>
            <a:r>
              <a:rPr lang="en-US" sz="2400" dirty="0" smtClean="0"/>
              <a:t>dditional Courtrooms and Space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48707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Feasibility of Expansion/Renovation: Sheriff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014847"/>
              </p:ext>
            </p:extLst>
          </p:nvPr>
        </p:nvGraphicFramePr>
        <p:xfrm>
          <a:off x="5103137" y="906818"/>
          <a:ext cx="3583663" cy="4999101"/>
        </p:xfrm>
        <a:graphic>
          <a:graphicData uri="http://schemas.openxmlformats.org/drawingml/2006/table">
            <a:tbl>
              <a:tblPr firstRow="1" firstCol="1" bandRow="1"/>
              <a:tblGrid>
                <a:gridCol w="3583663"/>
              </a:tblGrid>
              <a:tr h="161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RECOMMENDED SHERIFF SPACES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FOR HAMBLEN COUNTY, TENNESSEE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Space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2763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Office/Administrative Spaces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Executive Staff Offices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Administrative Workspaces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Detective Workspaces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Patrol Workspaces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Interview Rooms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Reception Counter w/ Work Area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Public Waiting Area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Conference Rooms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2763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Support Spaces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Lobby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Muster/Training Room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Locker/Shower/Restroom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Evidence Storage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Mail Room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Copy/File Room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Staff Break Room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Storage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Vehicle Garage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Total Building Gross Square Feet:           </a:t>
                      </a:r>
                      <a:r>
                        <a:rPr lang="en-US" sz="12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</a:t>
                      </a: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27,759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Source:  CGL, April 2014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6260" y="1101554"/>
            <a:ext cx="45957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Sheriff’s Department currently housed in limited spaces within the Justice Center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No dedicated spaces for Investigators to interview individuals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Anticipated personnel growth cannot be accommodated in current space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8601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Feasibility of Expansion/Renovation: Jail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291792"/>
              </p:ext>
            </p:extLst>
          </p:nvPr>
        </p:nvGraphicFramePr>
        <p:xfrm>
          <a:off x="4367282" y="1148372"/>
          <a:ext cx="4490114" cy="2905017"/>
        </p:xfrm>
        <a:graphic>
          <a:graphicData uri="http://schemas.openxmlformats.org/drawingml/2006/table">
            <a:tbl>
              <a:tblPr firstRow="1" firstCol="1" bandRow="1"/>
              <a:tblGrid>
                <a:gridCol w="3585190"/>
                <a:gridCol w="904924"/>
              </a:tblGrid>
              <a:tr h="24543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RECOMMENDED DETENTION SPACE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7711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FOR HAMBLEN COUNTY, TENNESSEE (2035)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8355">
                <a:tc>
                  <a:txBody>
                    <a:bodyPr/>
                    <a:lstStyle/>
                    <a:p>
                      <a:pPr marL="0" marR="0" indent="12763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Spaces for 655 Inmate Beds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Square Feet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245439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Housing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134,396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439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Administration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15,188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439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Programs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13,145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439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Inmate Services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12,962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439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Intake/Release/Transfer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14,578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439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Support Services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31,241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439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Total Building Gross Square Feet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221,510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45439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Source:  CGL, April 2014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59558" y="1011892"/>
            <a:ext cx="402609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Plan should be Developed for a New Jail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Initial Phase to Include Enough Housing to Meet Intermediate Needs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Core should be built for Long-Term Needs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Housing Should be a Variety of Dormitory and Cellular Design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792710" y="4671828"/>
            <a:ext cx="4026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Proper Inmate Program Space Should also be Included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0573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for Future Needs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1332652"/>
              </p:ext>
            </p:extLst>
          </p:nvPr>
        </p:nvGraphicFramePr>
        <p:xfrm>
          <a:off x="4299044" y="1147756"/>
          <a:ext cx="4491225" cy="2520805"/>
        </p:xfrm>
        <a:graphic>
          <a:graphicData uri="http://schemas.openxmlformats.org/drawingml/2006/table">
            <a:tbl>
              <a:tblPr firstRow="1" firstCol="1" bandRow="1"/>
              <a:tblGrid>
                <a:gridCol w="1972053"/>
                <a:gridCol w="820676"/>
                <a:gridCol w="820676"/>
                <a:gridCol w="877820"/>
              </a:tblGrid>
              <a:tr h="558217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ESTIMATED COMBINED LAND REQUIREMENTS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FOR JUSTICE FACILITIES (2035)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27948">
                <a:tc>
                  <a:txBody>
                    <a:bodyPr/>
                    <a:lstStyle/>
                    <a:p>
                      <a:pPr marL="0" marR="0" indent="12763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Component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Low Acreage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Mid Acreage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High Acreage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286928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Courts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3.64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3.99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5.02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928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Sheriff’s Department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1.63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1.63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1.63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928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Jail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5.26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12.16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18.40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928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Total Acreage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10.53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17.78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25.05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86928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Source:  CGL, April 2014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73206" y="997628"/>
            <a:ext cx="35757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Multiple Configurations Considered for New Courts Facility and Jail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Single-Story Structures would Require the Most Land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3 Options Considered: High, Medium and Low Acreage for the Facilities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7817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Projected Construction Costs: Courts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889650"/>
              </p:ext>
            </p:extLst>
          </p:nvPr>
        </p:nvGraphicFramePr>
        <p:xfrm>
          <a:off x="4381461" y="911602"/>
          <a:ext cx="4305339" cy="4048506"/>
        </p:xfrm>
        <a:graphic>
          <a:graphicData uri="http://schemas.openxmlformats.org/drawingml/2006/table">
            <a:tbl>
              <a:tblPr firstRow="1" firstCol="1" bandRow="1"/>
              <a:tblGrid>
                <a:gridCol w="3097834"/>
                <a:gridCol w="1207505"/>
              </a:tblGrid>
              <a:tr h="19050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JUDICIAL CONSTRUCTION COST ESTIMATE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2014 DOLLARS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marL="0" marR="0" indent="12763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Space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Qty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High-Volume Criminal Jury Courtroom Set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Large Criminal Jury Courtroom Set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Circuit Non-Jury Courtroom Set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General Sessions Non-Jury Courtroom Set - Div. I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General Sessions Non-Jury Courtroom Set - Div. II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Non-Jury, Hearing Courtroom Set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Judicial Chamber Suite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Judicial Support Space Set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Judicial Staff Work Spaces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Additional Support Spaces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Building Support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Total Building Gross Square Feet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60,254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Construction Cost / BGSF ($180/</a:t>
                      </a:r>
                      <a:r>
                        <a:rPr lang="en-US" sz="1100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SqFt</a:t>
                      </a: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$         10,845,666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Architectural &amp; Engineering Fees (7%)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$              759,197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Construction Contingency (10%)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$           1,084,567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Misc, Insurance, Other (3%)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$              325,370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12763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Total Building Cost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$        13,014,799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Source: Compiled by CGL; April 2014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1664" y="911602"/>
            <a:ext cx="40197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Research Conducted to Estimate Cost/ Square Foot for Typical Construction for Jail, Sheriff’s Department and Courts in Eastern Tennessee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For High-Level Estimation Purposes, Cost per Square Foot Estimated at $180 for the Courts and Sheriff’s Office and $250 for the Jail</a:t>
            </a:r>
          </a:p>
        </p:txBody>
      </p:sp>
    </p:spTree>
    <p:extLst>
      <p:ext uri="{BB962C8B-B14F-4D97-AF65-F5344CB8AC3E}">
        <p14:creationId xmlns:p14="http://schemas.microsoft.com/office/powerpoint/2010/main" val="371784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38"/>
            <a:ext cx="8342416" cy="9572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Projected Construction Costs: </a:t>
            </a:r>
            <a:br>
              <a:rPr lang="en-US" dirty="0" smtClean="0"/>
            </a:br>
            <a:r>
              <a:rPr lang="en-US" dirty="0" smtClean="0"/>
              <a:t>Sheriff’s Department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523517"/>
              </p:ext>
            </p:extLst>
          </p:nvPr>
        </p:nvGraphicFramePr>
        <p:xfrm>
          <a:off x="4562551" y="443711"/>
          <a:ext cx="4363081" cy="5372245"/>
        </p:xfrm>
        <a:graphic>
          <a:graphicData uri="http://schemas.openxmlformats.org/drawingml/2006/table">
            <a:tbl>
              <a:tblPr firstRow="1" firstCol="1" bandRow="1"/>
              <a:tblGrid>
                <a:gridCol w="3168477"/>
                <a:gridCol w="1194604"/>
              </a:tblGrid>
              <a:tr h="164144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SHERIFF’S DEPARTMENT CONSTRUCTION COST ESTIMATE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2014 DOLLARS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 gridSpan="2">
                  <a:txBody>
                    <a:bodyPr/>
                    <a:lstStyle/>
                    <a:p>
                      <a:pPr marL="0" marR="0" indent="12763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Office/Administrative Spaces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 gridSpan="2"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Executive Staff Offices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 gridSpan="2"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Administrative Workspaces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 gridSpan="2"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Detective Workspaces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 gridSpan="2"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Patrol Workspaces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 gridSpan="2"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Interview Rooms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 gridSpan="2"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Reception Counter w/ Work Area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 gridSpan="2"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Public Waiting Area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 gridSpan="2"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Conference Rooms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 gridSpan="2">
                  <a:txBody>
                    <a:bodyPr/>
                    <a:lstStyle/>
                    <a:p>
                      <a:pPr marL="0" marR="0" indent="12763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Support Spaces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 gridSpan="2"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Lobby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 gridSpan="2"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Muster/Training Room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 gridSpan="2"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Locker/Shower/Restroom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 gridSpan="2"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Evidence Storage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 gridSpan="2"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Mail Room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 gridSpan="2"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Copy/File Room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 gridSpan="2"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Staff Break Room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 gridSpan="2"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Storage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 gridSpan="2"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Vehicle Garage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8154">
                <a:tc gridSpan="2">
                  <a:txBody>
                    <a:bodyPr/>
                    <a:lstStyle/>
                    <a:p>
                      <a:pPr marL="0" marR="0" indent="127635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Total Building Gross Square Feet:  </a:t>
                      </a:r>
                      <a:r>
                        <a:rPr lang="en-US" sz="11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                                    </a:t>
                      </a:r>
                      <a:r>
                        <a:rPr lang="en-US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27,759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44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Construction Cost / BGSF ($180/</a:t>
                      </a:r>
                      <a:r>
                        <a:rPr lang="en-US" sz="1100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SqFt</a:t>
                      </a: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$            4,996,566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144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Architectural &amp; Engineering Fees (7%)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$               349,760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144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Construction Contingency (10%)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$               499,657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144">
                <a:tc>
                  <a:txBody>
                    <a:bodyPr/>
                    <a:lstStyle/>
                    <a:p>
                      <a:pPr marL="0" marR="0" indent="1270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Misc., Insurance, Other (3%)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$               149,897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144">
                <a:tc>
                  <a:txBody>
                    <a:bodyPr/>
                    <a:lstStyle/>
                    <a:p>
                      <a:pPr marL="0" marR="0" indent="12763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Total Building Cost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$            5,995,879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51655">
                <a:tc gridSpan="2">
                  <a:txBody>
                    <a:bodyPr/>
                    <a:lstStyle/>
                    <a:p>
                      <a:pPr marL="0" marR="0" indent="101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Source:  CGL, April 2014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230" marR="6423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97697" y="1101680"/>
            <a:ext cx="39663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Cost Estimates Based on $180 per Square Foot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Land Acquisition Costs Not Included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No Potential Sites Identified in this Study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Prices Do Not Include FF&amp;E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2845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38"/>
            <a:ext cx="8342416" cy="957262"/>
          </a:xfrm>
        </p:spPr>
        <p:txBody>
          <a:bodyPr>
            <a:normAutofit/>
          </a:bodyPr>
          <a:lstStyle/>
          <a:p>
            <a:r>
              <a:rPr lang="en-US" dirty="0" smtClean="0"/>
              <a:t>Projected Construction Costs: Jail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568343"/>
              </p:ext>
            </p:extLst>
          </p:nvPr>
        </p:nvGraphicFramePr>
        <p:xfrm>
          <a:off x="788559" y="3277656"/>
          <a:ext cx="7727644" cy="2255833"/>
        </p:xfrm>
        <a:graphic>
          <a:graphicData uri="http://schemas.openxmlformats.org/drawingml/2006/table">
            <a:tbl>
              <a:tblPr firstRow="1" firstCol="1" bandRow="1"/>
              <a:tblGrid>
                <a:gridCol w="272590"/>
                <a:gridCol w="2903331"/>
                <a:gridCol w="1697253"/>
                <a:gridCol w="1620105"/>
                <a:gridCol w="1234365"/>
              </a:tblGrid>
              <a:tr h="183148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PROJECTED SPACE NEEDS AND CONSTRUCTION COSTS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1467">
                <a:tc gridSpan="2">
                  <a:txBody>
                    <a:bodyPr/>
                    <a:lstStyle/>
                    <a:p>
                      <a:endParaRPr lang="en-US" sz="12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Option 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2020 Space Needs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Option 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2027 Space Needs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2035 Full Space Needs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9144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Number of Beds: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336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529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655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Total Building Square Footage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149,654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193,128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221,510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91440">
                <a:tc>
                  <a:txBody>
                    <a:bodyPr/>
                    <a:lstStyle/>
                    <a:p>
                      <a:endParaRPr lang="en-US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40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Estimated $240-$260 per Square Foot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$250 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$250 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91440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Est. Construction Cost $250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$   37,413,550 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$   48,282,037 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40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Design, Contingency, Insurance (20%)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$    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7,482,710 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$    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9,656,407 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40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Total Building Cost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$   </a:t>
                      </a:r>
                      <a:r>
                        <a:rPr lang="en-US" sz="12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44,896,260 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$   </a:t>
                      </a:r>
                      <a:r>
                        <a:rPr lang="en-US" sz="12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57,938,445 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80145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Source: CGL, March 2014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5643" y="1010108"/>
            <a:ext cx="38891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Not Recommended to Build All Beds at One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Design Core Functions for Full Capacity of 655 Beds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494811" y="998732"/>
            <a:ext cx="41649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Option 1 – Build for the 436 Beds Needed in 2020, Continue to Use 100 Beds in Annex.  New Bed Need Reduced to 336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Option 2 – Build for the Next 10-12 years.  Do Not Use Annex Beds.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3968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Uses for the Justice Center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5642" y="964037"/>
            <a:ext cx="806115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Renovate Portions </a:t>
            </a:r>
            <a:r>
              <a:rPr lang="en-US" sz="2800" dirty="0"/>
              <a:t>of the </a:t>
            </a:r>
            <a:r>
              <a:rPr lang="en-US" sz="2800" dirty="0" smtClean="0"/>
              <a:t>Jail </a:t>
            </a:r>
            <a:r>
              <a:rPr lang="en-US" sz="2800" dirty="0"/>
              <a:t>for </a:t>
            </a:r>
            <a:r>
              <a:rPr lang="en-US" sz="2800" dirty="0" smtClean="0"/>
              <a:t>Office Space or Storage</a:t>
            </a:r>
            <a:br>
              <a:rPr lang="en-US" sz="2800" dirty="0" smtClean="0"/>
            </a:b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Main Level – Court and Clerk Functions Continue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Chancery Court (or other specialty court) could operate in one of the courtrooms, while the Sheriff’s Department </a:t>
            </a:r>
            <a:r>
              <a:rPr lang="en-US" sz="2800" dirty="0" smtClean="0"/>
              <a:t>expands into the remaining spaces</a:t>
            </a:r>
            <a:br>
              <a:rPr lang="en-US" sz="2800" dirty="0" smtClean="0"/>
            </a:b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Remodel as Office Space </a:t>
            </a:r>
            <a:r>
              <a:rPr lang="en-US" sz="2800" dirty="0"/>
              <a:t>for </a:t>
            </a:r>
            <a:r>
              <a:rPr lang="en-US" sz="2800" dirty="0" smtClean="0"/>
              <a:t>Another </a:t>
            </a:r>
            <a:r>
              <a:rPr lang="en-US" sz="2800" dirty="0"/>
              <a:t>County </a:t>
            </a:r>
            <a:r>
              <a:rPr lang="en-US" sz="2800" dirty="0" smtClean="0"/>
              <a:t>Department </a:t>
            </a:r>
            <a:r>
              <a:rPr lang="en-US" sz="2800" dirty="0"/>
              <a:t>or </a:t>
            </a:r>
            <a:r>
              <a:rPr lang="en-US" sz="2800" dirty="0" smtClean="0"/>
              <a:t>Agency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1943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5642" y="1260912"/>
            <a:ext cx="382252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Comments / Questions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8005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Tasks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25642" y="1110784"/>
            <a:ext cx="772271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Review current conditions of the Justice Center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Assess County Arrest Trends and Project Judicial Caseload, Inmate Population and Required Jail Bed Spaces for next 20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Determine Feasibility of Expansion or Renovation of the Justice Center to accommodate future growth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Determine Options for the Future Needs of the Criminal Justice System.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7967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5642" y="1260912"/>
            <a:ext cx="602485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Thank you for your </a:t>
            </a:r>
            <a:r>
              <a:rPr lang="en-US" sz="2800" smtClean="0"/>
              <a:t>time and attention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1807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Conditions – Justice Center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21" y="1079844"/>
            <a:ext cx="4937760" cy="37033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403" y="1079844"/>
            <a:ext cx="2743200" cy="3657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0721" y="4880763"/>
            <a:ext cx="493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Justice Center Exterior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729392" y="4946679"/>
            <a:ext cx="3123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Crack in Wall – Criminal Court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47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Conditions – Sheriff’s Department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08859"/>
            <a:ext cx="5120640" cy="38404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348" y="1108859"/>
            <a:ext cx="2948940" cy="3931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4984964"/>
            <a:ext cx="3141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Office Space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872348" y="5056518"/>
            <a:ext cx="2948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Lockers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59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Conditions – Jail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78" y="815147"/>
            <a:ext cx="3535680" cy="26517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691" y="815147"/>
            <a:ext cx="3497580" cy="46634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4078" y="3490658"/>
            <a:ext cx="3535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Stairwell Crack – Jail Addition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34691" y="5523115"/>
            <a:ext cx="3497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Main Jail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70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Conditions – Storage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820" y="892073"/>
            <a:ext cx="3291840" cy="43891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92073"/>
            <a:ext cx="4145280" cy="31089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4055358"/>
            <a:ext cx="4145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Male Jail Inmate Property Storage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36820" y="5302267"/>
            <a:ext cx="3291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Storage Annex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85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Historical Trends: Jail ADP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523" y="965199"/>
            <a:ext cx="5862955" cy="448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782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Projections: Status Quo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40688"/>
            <a:ext cx="8077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028130"/>
            <a:ext cx="6126480" cy="3682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830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System Projections: Recommended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57917"/>
            <a:ext cx="8077200" cy="134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136567"/>
            <a:ext cx="4814639" cy="3566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020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Custom 1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sharepoint/v3/field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5951</TotalTime>
  <Words>923</Words>
  <Application>Microsoft Office PowerPoint</Application>
  <PresentationFormat>On-screen Show (4:3)</PresentationFormat>
  <Paragraphs>258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2_Custom Design</vt:lpstr>
      <vt:lpstr>Custom Design</vt:lpstr>
      <vt:lpstr>1_Custom Design</vt:lpstr>
      <vt:lpstr>5_Custom Design</vt:lpstr>
      <vt:lpstr>PowerPoint Presentation</vt:lpstr>
      <vt:lpstr>Primary Tasks</vt:lpstr>
      <vt:lpstr>Current Conditions – Justice Center</vt:lpstr>
      <vt:lpstr>Current Conditions – Sheriff’s Department</vt:lpstr>
      <vt:lpstr>Current Conditions – Jail</vt:lpstr>
      <vt:lpstr>Current Conditions – Storage</vt:lpstr>
      <vt:lpstr>Historical Trends: Jail ADP</vt:lpstr>
      <vt:lpstr>System Projections: Status Quo</vt:lpstr>
      <vt:lpstr>System Projections: Recommended</vt:lpstr>
      <vt:lpstr>Historical Trends: Court Filings</vt:lpstr>
      <vt:lpstr>Feasibility of Expansion/Renovation: Courts</vt:lpstr>
      <vt:lpstr>Feasibility of Expansion/Renovation: Sheriff</vt:lpstr>
      <vt:lpstr>Feasibility of Expansion/Renovation: Jail</vt:lpstr>
      <vt:lpstr>Planning for Future Needs</vt:lpstr>
      <vt:lpstr>Projected Construction Costs: Courts</vt:lpstr>
      <vt:lpstr>Projected Construction Costs:  Sheriff’s Department</vt:lpstr>
      <vt:lpstr>Projected Construction Costs: Jail</vt:lpstr>
      <vt:lpstr>Uses for the Justice Center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Bill Brittain, Hamblen County Mayor</cp:lastModifiedBy>
  <cp:revision>285</cp:revision>
  <cp:lastPrinted>2014-05-16T14:31:08Z</cp:lastPrinted>
  <dcterms:created xsi:type="dcterms:W3CDTF">2010-04-12T23:12:02Z</dcterms:created>
  <dcterms:modified xsi:type="dcterms:W3CDTF">2020-02-20T19:37:47Z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